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m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mp>
</file>

<file path=ppt/media/image19.png>
</file>

<file path=ppt/media/image2.tmp>
</file>

<file path=ppt/media/image20.png>
</file>

<file path=ppt/media/image21.png>
</file>

<file path=ppt/media/image3.tmp>
</file>

<file path=ppt/media/image4.tmp>
</file>

<file path=ppt/media/image5.tmp>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3E610-2959-3D71-1EB9-B24B582C5B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46A72C8-461D-60D2-03E5-5992F835D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2DA07E1-001D-4B8F-D5AB-7B6981A4091F}"/>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3B23114B-7231-A03B-AEAE-F3564879D55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FA95FA-809F-E0F3-A409-50CE38C5783A}"/>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1600394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38C3C-6C65-6E55-52AC-2152A3A39B4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41429E1-2A5D-7E00-3D81-737A3706BC6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000CD7D-4C6D-2E9C-3121-D01E34A9330B}"/>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E5B2A573-DC1B-A1D1-B029-DDCF1D6823B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400922-6EFC-D148-9E51-2E125EA0A54F}"/>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2741154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D40B45E-5167-6612-22ED-EDBFFB4E60A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2C14C85-554D-BE50-9A5C-8DE058F6AF8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9E4F47-9E06-CEF3-FB06-595E455AD49F}"/>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2037E881-1D25-ECCF-EE66-F84DF07505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B3004B-EA58-70E3-0F1C-1299FB20178C}"/>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3809271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89156-06D1-CA72-6E56-321E718269D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3462181-DB75-D3AD-2C5A-6A7CFE3861C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CD40220-EC84-3CDD-BB8E-9E12D60322F9}"/>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A61C3D3D-BCDB-79F1-C366-534F93FA7E5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5C7C0C-4A2D-08FD-DCB0-702DB5573BF0}"/>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280537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B7790-F99F-AE05-CC1C-D0875C8C01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6CE6507-E3D1-8B33-2B8B-D0B4E637074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E8A07F-3F82-0633-6128-2D6D668EEABF}"/>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0EF3979D-156E-B603-0D1D-E74A4135F3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A625CA-EB25-D5D8-6D4C-34135F3FE357}"/>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1283934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45150-060E-1B4C-FB9E-7ED55BF651F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A57DD11-ECDF-0F21-38F4-F80F531FDA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582924E-5769-45B6-F37E-18FF1F82E5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43921FA-907A-54F1-64F5-9CAC841F1D65}"/>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6" name="Footer Placeholder 5">
            <a:extLst>
              <a:ext uri="{FF2B5EF4-FFF2-40B4-BE49-F238E27FC236}">
                <a16:creationId xmlns:a16="http://schemas.microsoft.com/office/drawing/2014/main" id="{B95B0E75-CDDA-9C71-CEC1-303E7B81B76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E900A2B-7A60-6025-ECEE-B68197770B7F}"/>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4194683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1EC1A-6641-C7B1-C6F7-957AFA3AC61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0052C8F-8602-84CA-BD90-CCD6360294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146445-1B5D-71FD-6A2D-B1091F53A31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51AC657-3261-DEC7-1E9F-4056F12317C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960DEA7-70E4-E976-3B34-C9B5D7AF71B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D2E3723-8B5D-FC7F-5045-5C8560B111DF}"/>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8" name="Footer Placeholder 7">
            <a:extLst>
              <a:ext uri="{FF2B5EF4-FFF2-40B4-BE49-F238E27FC236}">
                <a16:creationId xmlns:a16="http://schemas.microsoft.com/office/drawing/2014/main" id="{14BA27A9-6DEC-593F-47E6-DA2D0164A39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CA23747-2BC8-21DD-BE14-AABCD5223CFE}"/>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21862512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F1CBA-7BAC-DB49-0DEA-E363AEC3F60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F9C8A3F-6A9F-B2F5-C753-68047065E89E}"/>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4" name="Footer Placeholder 3">
            <a:extLst>
              <a:ext uri="{FF2B5EF4-FFF2-40B4-BE49-F238E27FC236}">
                <a16:creationId xmlns:a16="http://schemas.microsoft.com/office/drawing/2014/main" id="{0BE558C2-6E25-B1F8-0DF5-5A56987E271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97277F2-715F-71E0-9FA1-24F870DC545F}"/>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330389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4BBAB3-9492-5830-64F1-624D67B89398}"/>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3" name="Footer Placeholder 2">
            <a:extLst>
              <a:ext uri="{FF2B5EF4-FFF2-40B4-BE49-F238E27FC236}">
                <a16:creationId xmlns:a16="http://schemas.microsoft.com/office/drawing/2014/main" id="{13149212-FC25-7E8D-CFC4-B654FA48AE7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340D358-AEFD-5255-92A8-1BDDD8FFBDDF}"/>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64683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5FF79-D5E4-E6B9-1196-9308EBDC4C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429A941-574D-9A37-C7E7-BE57CD35EA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29E70B4-A178-4EB6-9392-0911067F72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627656-F055-57BB-AB45-EFFCB06B44D3}"/>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6" name="Footer Placeholder 5">
            <a:extLst>
              <a:ext uri="{FF2B5EF4-FFF2-40B4-BE49-F238E27FC236}">
                <a16:creationId xmlns:a16="http://schemas.microsoft.com/office/drawing/2014/main" id="{9F8126EE-85DA-F04A-DF6C-3D008D8A3A7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0A8096B-0592-0253-D4E6-84DE5154F8C5}"/>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3714036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B4864-50EA-2E51-415E-FE05BBDD3D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3A1735C-8C30-C843-50C0-63809926D9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9274C08-BC0D-B605-E0D4-857A9BC6D1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BC2079-A3CB-F92D-9063-363F53D575B4}"/>
              </a:ext>
            </a:extLst>
          </p:cNvPr>
          <p:cNvSpPr>
            <a:spLocks noGrp="1"/>
          </p:cNvSpPr>
          <p:nvPr>
            <p:ph type="dt" sz="half" idx="10"/>
          </p:nvPr>
        </p:nvSpPr>
        <p:spPr/>
        <p:txBody>
          <a:bodyPr/>
          <a:lstStyle/>
          <a:p>
            <a:fld id="{EB80FA3B-ECD1-4057-959A-7C1A55672D00}" type="datetimeFigureOut">
              <a:rPr lang="en-IN" smtClean="0"/>
              <a:t>31-01-2024</a:t>
            </a:fld>
            <a:endParaRPr lang="en-IN"/>
          </a:p>
        </p:txBody>
      </p:sp>
      <p:sp>
        <p:nvSpPr>
          <p:cNvPr id="6" name="Footer Placeholder 5">
            <a:extLst>
              <a:ext uri="{FF2B5EF4-FFF2-40B4-BE49-F238E27FC236}">
                <a16:creationId xmlns:a16="http://schemas.microsoft.com/office/drawing/2014/main" id="{322826D6-8339-9D51-DA7E-5D08175A1F4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173054-E83D-7CED-8158-1C8BF1451FC9}"/>
              </a:ext>
            </a:extLst>
          </p:cNvPr>
          <p:cNvSpPr>
            <a:spLocks noGrp="1"/>
          </p:cNvSpPr>
          <p:nvPr>
            <p:ph type="sldNum" sz="quarter" idx="12"/>
          </p:nvPr>
        </p:nvSpPr>
        <p:spPr/>
        <p:txBody>
          <a:bodyPr/>
          <a:lstStyle/>
          <a:p>
            <a:fld id="{6C4AAB8E-6758-42EE-9AA1-3FE03F5206F0}" type="slidenum">
              <a:rPr lang="en-IN" smtClean="0"/>
              <a:t>‹#›</a:t>
            </a:fld>
            <a:endParaRPr lang="en-IN"/>
          </a:p>
        </p:txBody>
      </p:sp>
    </p:spTree>
    <p:extLst>
      <p:ext uri="{BB962C8B-B14F-4D97-AF65-F5344CB8AC3E}">
        <p14:creationId xmlns:p14="http://schemas.microsoft.com/office/powerpoint/2010/main" val="1190424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E5E54E-9E52-AA48-4981-59A3E3C358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22507F1-18B2-FF39-74F6-110233FD69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21F06BA-170E-5F9C-DFA1-237E25C6E4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80FA3B-ECD1-4057-959A-7C1A55672D00}" type="datetimeFigureOut">
              <a:rPr lang="en-IN" smtClean="0"/>
              <a:t>31-01-2024</a:t>
            </a:fld>
            <a:endParaRPr lang="en-IN"/>
          </a:p>
        </p:txBody>
      </p:sp>
      <p:sp>
        <p:nvSpPr>
          <p:cNvPr id="5" name="Footer Placeholder 4">
            <a:extLst>
              <a:ext uri="{FF2B5EF4-FFF2-40B4-BE49-F238E27FC236}">
                <a16:creationId xmlns:a16="http://schemas.microsoft.com/office/drawing/2014/main" id="{F51B1220-C66D-9788-055E-C4BD9BCC4D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07B149A-7923-E506-5745-4B8827F94A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4AAB8E-6758-42EE-9AA1-3FE03F5206F0}" type="slidenum">
              <a:rPr lang="en-IN" smtClean="0"/>
              <a:t>‹#›</a:t>
            </a:fld>
            <a:endParaRPr lang="en-IN"/>
          </a:p>
        </p:txBody>
      </p:sp>
    </p:spTree>
    <p:extLst>
      <p:ext uri="{BB962C8B-B14F-4D97-AF65-F5344CB8AC3E}">
        <p14:creationId xmlns:p14="http://schemas.microsoft.com/office/powerpoint/2010/main" val="23347248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tmp"/><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tmp"/><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19345-B5A9-F459-496A-F90771E70D8D}"/>
              </a:ext>
            </a:extLst>
          </p:cNvPr>
          <p:cNvSpPr>
            <a:spLocks noGrp="1"/>
          </p:cNvSpPr>
          <p:nvPr>
            <p:ph type="ctrTitle"/>
          </p:nvPr>
        </p:nvSpPr>
        <p:spPr>
          <a:xfrm>
            <a:off x="1524000" y="186613"/>
            <a:ext cx="9144000" cy="578497"/>
          </a:xfrm>
        </p:spPr>
        <p:txBody>
          <a:bodyPr>
            <a:normAutofit/>
          </a:bodyPr>
          <a:lstStyle/>
          <a:p>
            <a:r>
              <a:rPr lang="en-US" sz="2400" b="1" i="0" dirty="0">
                <a:solidFill>
                  <a:srgbClr val="0000FF"/>
                </a:solidFill>
                <a:effectLst/>
                <a:latin typeface="Arial" panose="020B0604020202020204" pitchFamily="34" charset="0"/>
              </a:rPr>
              <a:t>Building a new Employee Security System</a:t>
            </a:r>
            <a:endParaRPr lang="en-IN" sz="2400" dirty="0"/>
          </a:p>
        </p:txBody>
      </p:sp>
      <p:sp>
        <p:nvSpPr>
          <p:cNvPr id="3" name="Subtitle 2">
            <a:extLst>
              <a:ext uri="{FF2B5EF4-FFF2-40B4-BE49-F238E27FC236}">
                <a16:creationId xmlns:a16="http://schemas.microsoft.com/office/drawing/2014/main" id="{D3FCFFA5-638E-56E7-DA28-AF5C7B25CFEE}"/>
              </a:ext>
            </a:extLst>
          </p:cNvPr>
          <p:cNvSpPr>
            <a:spLocks noGrp="1"/>
          </p:cNvSpPr>
          <p:nvPr>
            <p:ph type="subTitle" idx="1"/>
          </p:nvPr>
        </p:nvSpPr>
        <p:spPr>
          <a:xfrm>
            <a:off x="1524000" y="905069"/>
            <a:ext cx="9144000" cy="4352731"/>
          </a:xfrm>
        </p:spPr>
        <p:txBody>
          <a:bodyPr>
            <a:normAutofit fontScale="55000" lnSpcReduction="20000"/>
          </a:bodyPr>
          <a:lstStyle/>
          <a:p>
            <a:pPr algn="just"/>
            <a:r>
              <a:rPr lang="en-IN" sz="4000" b="1" dirty="0"/>
              <a:t>Overview:</a:t>
            </a:r>
          </a:p>
          <a:p>
            <a:pPr algn="just"/>
            <a:endParaRPr lang="en-IN" sz="4000" b="1" dirty="0"/>
          </a:p>
          <a:p>
            <a:pPr algn="just"/>
            <a:r>
              <a:rPr lang="en-IN" sz="2800" dirty="0"/>
              <a:t>This framework collects the raw data from sensors and observers the human movement</a:t>
            </a:r>
          </a:p>
          <a:p>
            <a:pPr algn="just"/>
            <a:r>
              <a:rPr lang="en-IN" sz="2800" dirty="0"/>
              <a:t> </a:t>
            </a:r>
          </a:p>
          <a:p>
            <a:pPr algn="just"/>
            <a:r>
              <a:rPr lang="en-IN" sz="4000" b="1" dirty="0"/>
              <a:t>How data was recorded?</a:t>
            </a:r>
          </a:p>
          <a:p>
            <a:pPr algn="just"/>
            <a:endParaRPr lang="en-IN" sz="4000" b="1" dirty="0"/>
          </a:p>
          <a:p>
            <a:pPr algn="just"/>
            <a:r>
              <a:rPr lang="en-US" sz="2400" b="0" i="0" dirty="0">
                <a:solidFill>
                  <a:srgbClr val="303030"/>
                </a:solidFill>
                <a:effectLst/>
              </a:rPr>
              <a:t>Each person performed six activities (WALKING, WALKING_UPSTAIRS, WALKING_DOWNSTAIRS, SITTING, STANDING, LAYING) wearing a smartphone (Samsung Galaxy S II) on the waist. Using its embedded accelerometer and gyroscope</a:t>
            </a:r>
          </a:p>
          <a:p>
            <a:pPr algn="just"/>
            <a:endParaRPr lang="en-US" sz="2400" b="0" i="0" dirty="0">
              <a:solidFill>
                <a:srgbClr val="303030"/>
              </a:solidFill>
              <a:effectLst/>
            </a:endParaRPr>
          </a:p>
          <a:p>
            <a:pPr algn="just"/>
            <a:r>
              <a:rPr lang="en-US" sz="4000" b="1" dirty="0">
                <a:solidFill>
                  <a:srgbClr val="303030"/>
                </a:solidFill>
              </a:rPr>
              <a:t>About Dataset?</a:t>
            </a:r>
          </a:p>
          <a:p>
            <a:pPr algn="just"/>
            <a:endParaRPr lang="en-US" sz="4000" b="1" dirty="0">
              <a:solidFill>
                <a:srgbClr val="303030"/>
              </a:solidFill>
            </a:endParaRPr>
          </a:p>
          <a:p>
            <a:pPr algn="just"/>
            <a:r>
              <a:rPr lang="en-US" sz="2400" dirty="0">
                <a:solidFill>
                  <a:srgbClr val="303030"/>
                </a:solidFill>
              </a:rPr>
              <a:t>The sensors operate at a 50 Hz sampling rate. The time series signal is extensively preprocessed, aggregating sensor data over 2.58-second windows. In addition to raw sensor data—where the accelerometer measures forces along three axes, and the gyroscope captures rotation rates around three axes—the dataset enriches these time series signals with over 500 engineered features. These additional features are designed to enhance model building.</a:t>
            </a:r>
            <a:r>
              <a:rPr lang="en-US" dirty="0">
                <a:solidFill>
                  <a:srgbClr val="303030"/>
                </a:solidFill>
              </a:rPr>
              <a:t> </a:t>
            </a:r>
          </a:p>
          <a:p>
            <a:endParaRPr lang="en-IN" dirty="0"/>
          </a:p>
        </p:txBody>
      </p:sp>
    </p:spTree>
    <p:extLst>
      <p:ext uri="{BB962C8B-B14F-4D97-AF65-F5344CB8AC3E}">
        <p14:creationId xmlns:p14="http://schemas.microsoft.com/office/powerpoint/2010/main" val="2158522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878A1F70-1D5F-9A83-8994-0AEFFE8E657D}"/>
              </a:ext>
            </a:extLst>
          </p:cNvPr>
          <p:cNvPicPr>
            <a:picLocks noChangeAspect="1"/>
          </p:cNvPicPr>
          <p:nvPr/>
        </p:nvPicPr>
        <p:blipFill rotWithShape="1">
          <a:blip r:embed="rId2">
            <a:extLst>
              <a:ext uri="{28A0092B-C50C-407E-A947-70E740481C1C}">
                <a14:useLocalDpi xmlns:a14="http://schemas.microsoft.com/office/drawing/2010/main" val="0"/>
              </a:ext>
            </a:extLst>
          </a:blip>
          <a:srcRect t="10657" b="10513"/>
          <a:stretch/>
        </p:blipFill>
        <p:spPr>
          <a:xfrm>
            <a:off x="451159" y="956387"/>
            <a:ext cx="11289681" cy="4945226"/>
          </a:xfrm>
          <a:prstGeom prst="rect">
            <a:avLst/>
          </a:prstGeom>
        </p:spPr>
      </p:pic>
    </p:spTree>
    <p:extLst>
      <p:ext uri="{BB962C8B-B14F-4D97-AF65-F5344CB8AC3E}">
        <p14:creationId xmlns:p14="http://schemas.microsoft.com/office/powerpoint/2010/main" val="3256192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407637-83A9-3B92-64FB-FC5F7FDB41BE}"/>
              </a:ext>
            </a:extLst>
          </p:cNvPr>
          <p:cNvSpPr txBox="1"/>
          <p:nvPr/>
        </p:nvSpPr>
        <p:spPr>
          <a:xfrm>
            <a:off x="4749281" y="152396"/>
            <a:ext cx="6736702" cy="369332"/>
          </a:xfrm>
          <a:prstGeom prst="rect">
            <a:avLst/>
          </a:prstGeom>
          <a:noFill/>
        </p:spPr>
        <p:txBody>
          <a:bodyPr wrap="square" rtlCol="0">
            <a:spAutoFit/>
          </a:bodyPr>
          <a:lstStyle/>
          <a:p>
            <a:r>
              <a:rPr lang="en-IN" dirty="0"/>
              <a:t>Result LSTM:</a:t>
            </a:r>
          </a:p>
        </p:txBody>
      </p:sp>
      <p:pic>
        <p:nvPicPr>
          <p:cNvPr id="4" name="Picture 3" descr="A screenshot of a computer&#10;&#10;Description automatically generated">
            <a:extLst>
              <a:ext uri="{FF2B5EF4-FFF2-40B4-BE49-F238E27FC236}">
                <a16:creationId xmlns:a16="http://schemas.microsoft.com/office/drawing/2014/main" id="{512CC3E9-E958-8D8D-C498-62DF4E8EB1E0}"/>
              </a:ext>
            </a:extLst>
          </p:cNvPr>
          <p:cNvPicPr>
            <a:picLocks noChangeAspect="1"/>
          </p:cNvPicPr>
          <p:nvPr/>
        </p:nvPicPr>
        <p:blipFill rotWithShape="1">
          <a:blip r:embed="rId2">
            <a:extLst>
              <a:ext uri="{28A0092B-C50C-407E-A947-70E740481C1C}">
                <a14:useLocalDpi xmlns:a14="http://schemas.microsoft.com/office/drawing/2010/main" val="0"/>
              </a:ext>
            </a:extLst>
          </a:blip>
          <a:srcRect l="19430" t="10417" r="14141" b="4861"/>
          <a:stretch/>
        </p:blipFill>
        <p:spPr>
          <a:xfrm>
            <a:off x="65314" y="521728"/>
            <a:ext cx="3564844" cy="3277379"/>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EDB78246-2D26-6E26-0FF9-5FDEE5BE3936}"/>
              </a:ext>
            </a:extLst>
          </p:cNvPr>
          <p:cNvPicPr>
            <a:picLocks noChangeAspect="1"/>
          </p:cNvPicPr>
          <p:nvPr/>
        </p:nvPicPr>
        <p:blipFill rotWithShape="1">
          <a:blip r:embed="rId3">
            <a:extLst>
              <a:ext uri="{28A0092B-C50C-407E-A947-70E740481C1C}">
                <a14:useLocalDpi xmlns:a14="http://schemas.microsoft.com/office/drawing/2010/main" val="0"/>
              </a:ext>
            </a:extLst>
          </a:blip>
          <a:srcRect l="20312" t="10000" r="13750" b="8889"/>
          <a:stretch/>
        </p:blipFill>
        <p:spPr>
          <a:xfrm>
            <a:off x="7741644" y="3580622"/>
            <a:ext cx="4450356" cy="3277378"/>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3C08DECF-4DFC-3DEF-FA78-61387E8D8C9D}"/>
              </a:ext>
            </a:extLst>
          </p:cNvPr>
          <p:cNvPicPr>
            <a:picLocks noChangeAspect="1"/>
          </p:cNvPicPr>
          <p:nvPr/>
        </p:nvPicPr>
        <p:blipFill rotWithShape="1">
          <a:blip r:embed="rId4">
            <a:extLst>
              <a:ext uri="{28A0092B-C50C-407E-A947-70E740481C1C}">
                <a14:useLocalDpi xmlns:a14="http://schemas.microsoft.com/office/drawing/2010/main" val="0"/>
              </a:ext>
            </a:extLst>
          </a:blip>
          <a:srcRect l="20281" t="23129" r="26454" b="5714"/>
          <a:stretch/>
        </p:blipFill>
        <p:spPr>
          <a:xfrm>
            <a:off x="3630158" y="1161662"/>
            <a:ext cx="4078995" cy="3065107"/>
          </a:xfrm>
          <a:prstGeom prst="rect">
            <a:avLst/>
          </a:prstGeom>
        </p:spPr>
      </p:pic>
    </p:spTree>
    <p:extLst>
      <p:ext uri="{BB962C8B-B14F-4D97-AF65-F5344CB8AC3E}">
        <p14:creationId xmlns:p14="http://schemas.microsoft.com/office/powerpoint/2010/main" val="937932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23C2CF-A80A-A526-B365-F8FA8518DD71}"/>
              </a:ext>
            </a:extLst>
          </p:cNvPr>
          <p:cNvSpPr txBox="1"/>
          <p:nvPr/>
        </p:nvSpPr>
        <p:spPr>
          <a:xfrm>
            <a:off x="345232" y="117693"/>
            <a:ext cx="11178074" cy="6740307"/>
          </a:xfrm>
          <a:prstGeom prst="rect">
            <a:avLst/>
          </a:prstGeom>
          <a:noFill/>
        </p:spPr>
        <p:txBody>
          <a:bodyPr wrap="square" rtlCol="0">
            <a:spAutoFit/>
          </a:bodyPr>
          <a:lstStyle/>
          <a:p>
            <a:r>
              <a:rPr lang="en-IN" dirty="0"/>
              <a:t>CONCLUSION:</a:t>
            </a:r>
          </a:p>
          <a:p>
            <a:r>
              <a:rPr lang="en-IN" dirty="0"/>
              <a:t>Logistic REGRESSION:95.79%</a:t>
            </a:r>
          </a:p>
          <a:p>
            <a:r>
              <a:rPr lang="en-IN" dirty="0"/>
              <a:t>LINEAR SVC:96.61%</a:t>
            </a:r>
          </a:p>
          <a:p>
            <a:r>
              <a:rPr lang="en-IN" dirty="0"/>
              <a:t>RBF SVM:96.27%</a:t>
            </a:r>
          </a:p>
          <a:p>
            <a:r>
              <a:rPr lang="en-IN" dirty="0"/>
              <a:t>RANDOM FOREST:92.13%</a:t>
            </a:r>
          </a:p>
          <a:p>
            <a:r>
              <a:rPr lang="en-IN" dirty="0"/>
              <a:t>LSTM:98%</a:t>
            </a:r>
          </a:p>
          <a:p>
            <a:endParaRPr lang="en-IN" dirty="0"/>
          </a:p>
          <a:p>
            <a:r>
              <a:rPr lang="en-US" dirty="0"/>
              <a:t>From this dataset, containing over 500 sensor features from both accelerometers and gyroscopes, our EDA indicated that activities are generally separable, particularly between static and walking activities</a:t>
            </a:r>
            <a:endParaRPr lang="en-IN" dirty="0"/>
          </a:p>
          <a:p>
            <a:endParaRPr lang="en-IN" dirty="0"/>
          </a:p>
          <a:p>
            <a:r>
              <a:rPr lang="en-US" dirty="0"/>
              <a:t>Following the EDA, we experimented with  models including random forest, RBF SVM,LINEAR SVC and  and the LSTM model. Of these, the LSTM model demonstrated the best performance, though with the highest complexity and lacking in interpretability. In contrast, the random forest model. To understand the sources of error, we examine the confusion matrix. It reveals a high misclassification rate between sitting and standing, and among different walking activities (walking, walking downstairs, and upstairs). These misclassifications align with our t-SNE analysis findings, where these activity clusters were heavily mixed</a:t>
            </a:r>
          </a:p>
          <a:p>
            <a:endParaRPr lang="en-US" dirty="0"/>
          </a:p>
          <a:p>
            <a:r>
              <a:rPr lang="en-US" dirty="0"/>
              <a:t>References:</a:t>
            </a:r>
          </a:p>
          <a:p>
            <a:r>
              <a:rPr lang="en-IN" b="0" i="0" dirty="0">
                <a:solidFill>
                  <a:srgbClr val="1F2328"/>
                </a:solidFill>
                <a:effectLst/>
                <a:latin typeface="-apple-system"/>
              </a:rPr>
              <a:t>A. Bayat, M. </a:t>
            </a:r>
            <a:r>
              <a:rPr lang="en-IN" b="0" i="0" dirty="0" err="1">
                <a:solidFill>
                  <a:srgbClr val="1F2328"/>
                </a:solidFill>
                <a:effectLst/>
                <a:latin typeface="-apple-system"/>
              </a:rPr>
              <a:t>Pomplun</a:t>
            </a:r>
            <a:r>
              <a:rPr lang="en-IN" b="0" i="0" dirty="0">
                <a:solidFill>
                  <a:srgbClr val="1F2328"/>
                </a:solidFill>
                <a:effectLst/>
                <a:latin typeface="-apple-system"/>
              </a:rPr>
              <a:t> and D. Tran, “A Study on Human Activity Recognition Using Accelerometer Data from Smartphones,” Procedia Computer Science, vol. 34, pp. 450 – 457, 2014 F. Attal et al., “Physical Human Activity Recognition using Wearable Sensors,” Sensors 15(12), pp.31314-31338, 2015 C. </a:t>
            </a:r>
            <a:r>
              <a:rPr lang="en-IN" b="0" i="0" dirty="0" err="1">
                <a:solidFill>
                  <a:srgbClr val="1F2328"/>
                </a:solidFill>
                <a:effectLst/>
                <a:latin typeface="-apple-system"/>
              </a:rPr>
              <a:t>Ronao</a:t>
            </a:r>
            <a:r>
              <a:rPr lang="en-IN" b="0" i="0" dirty="0">
                <a:solidFill>
                  <a:srgbClr val="1F2328"/>
                </a:solidFill>
                <a:effectLst/>
                <a:latin typeface="-apple-system"/>
              </a:rPr>
              <a:t> and S. Cho, “Human activity recognition with smartphone sensors using deep learning neural networks,” Expert Systems With Applications 59(2016), pp. 235-244. S. </a:t>
            </a:r>
            <a:r>
              <a:rPr lang="en-IN" b="0" i="0" dirty="0" err="1">
                <a:solidFill>
                  <a:srgbClr val="1F2328"/>
                </a:solidFill>
                <a:effectLst/>
                <a:latin typeface="-apple-system"/>
              </a:rPr>
              <a:t>Kozina</a:t>
            </a:r>
            <a:r>
              <a:rPr lang="en-IN" b="0" i="0" dirty="0">
                <a:solidFill>
                  <a:srgbClr val="1F2328"/>
                </a:solidFill>
                <a:effectLst/>
                <a:latin typeface="-apple-system"/>
              </a:rPr>
              <a:t>, H. </a:t>
            </a:r>
            <a:r>
              <a:rPr lang="en-IN" b="0" i="0" dirty="0" err="1">
                <a:solidFill>
                  <a:srgbClr val="1F2328"/>
                </a:solidFill>
                <a:effectLst/>
                <a:latin typeface="-apple-system"/>
              </a:rPr>
              <a:t>Gjoreski</a:t>
            </a:r>
            <a:r>
              <a:rPr lang="en-IN" b="0" i="0" dirty="0">
                <a:solidFill>
                  <a:srgbClr val="1F2328"/>
                </a:solidFill>
                <a:effectLst/>
                <a:latin typeface="-apple-system"/>
              </a:rPr>
              <a:t>, M. Gams and M. </a:t>
            </a:r>
            <a:r>
              <a:rPr lang="en-IN" b="0" i="0" dirty="0" err="1">
                <a:solidFill>
                  <a:srgbClr val="1F2328"/>
                </a:solidFill>
                <a:effectLst/>
                <a:latin typeface="-apple-system"/>
              </a:rPr>
              <a:t>Lustrek</a:t>
            </a:r>
            <a:r>
              <a:rPr lang="en-IN" b="0" i="0" dirty="0">
                <a:solidFill>
                  <a:srgbClr val="1F2328"/>
                </a:solidFill>
                <a:effectLst/>
                <a:latin typeface="-apple-system"/>
              </a:rPr>
              <a:t>, “Efficient activity recognition and fall detection using accelerometers” in Evaluating AAL Systems Through Competitive Benchmarking, Springer, 2013, pp.13-23</a:t>
            </a:r>
            <a:endParaRPr lang="en-IN" dirty="0"/>
          </a:p>
        </p:txBody>
      </p:sp>
    </p:spTree>
    <p:extLst>
      <p:ext uri="{BB962C8B-B14F-4D97-AF65-F5344CB8AC3E}">
        <p14:creationId xmlns:p14="http://schemas.microsoft.com/office/powerpoint/2010/main" val="4277838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50907B-5BF3-04FC-66CB-D3DA07E87025}"/>
              </a:ext>
            </a:extLst>
          </p:cNvPr>
          <p:cNvSpPr txBox="1"/>
          <p:nvPr/>
        </p:nvSpPr>
        <p:spPr>
          <a:xfrm>
            <a:off x="961053" y="1586203"/>
            <a:ext cx="9759821" cy="4247317"/>
          </a:xfrm>
          <a:prstGeom prst="rect">
            <a:avLst/>
          </a:prstGeom>
          <a:noFill/>
        </p:spPr>
        <p:txBody>
          <a:bodyPr wrap="square" rtlCol="0">
            <a:spAutoFit/>
          </a:bodyPr>
          <a:lstStyle/>
          <a:p>
            <a:r>
              <a:rPr lang="en-US" dirty="0"/>
              <a:t>What type of ML problem it is?</a:t>
            </a:r>
          </a:p>
          <a:p>
            <a:r>
              <a:rPr lang="en-US" dirty="0"/>
              <a:t>Human activity recognition is time series classification task .it involves predicting movement of person based on census data and traditionally involves methods to correctly engineer features from the raw data in order to fit machine learning models we can say it as multi-class </a:t>
            </a:r>
            <a:r>
              <a:rPr lang="en-US" dirty="0" err="1"/>
              <a:t>classificstion</a:t>
            </a:r>
            <a:r>
              <a:rPr lang="en-US" dirty="0"/>
              <a:t> problem</a:t>
            </a:r>
          </a:p>
          <a:p>
            <a:endParaRPr lang="en-US" dirty="0"/>
          </a:p>
          <a:p>
            <a:endParaRPr lang="en-US" dirty="0"/>
          </a:p>
          <a:p>
            <a:r>
              <a:rPr lang="en-US" dirty="0"/>
              <a:t>Steps:</a:t>
            </a:r>
          </a:p>
          <a:p>
            <a:r>
              <a:rPr lang="en-IN" b="0" i="0" dirty="0">
                <a:solidFill>
                  <a:srgbClr val="202214"/>
                </a:solidFill>
                <a:effectLst/>
                <a:latin typeface="Inter"/>
              </a:rPr>
              <a:t>Importing The Modules</a:t>
            </a:r>
          </a:p>
          <a:p>
            <a:r>
              <a:rPr lang="en-IN" b="0" i="0" dirty="0">
                <a:solidFill>
                  <a:srgbClr val="202214"/>
                </a:solidFill>
                <a:effectLst/>
                <a:latin typeface="Inter"/>
              </a:rPr>
              <a:t>Reading The Data</a:t>
            </a:r>
          </a:p>
          <a:p>
            <a:r>
              <a:rPr lang="en-IN" b="0" i="0" dirty="0">
                <a:solidFill>
                  <a:srgbClr val="202214"/>
                </a:solidFill>
                <a:effectLst/>
                <a:latin typeface="Inter"/>
              </a:rPr>
              <a:t>Analysis</a:t>
            </a:r>
          </a:p>
          <a:p>
            <a:r>
              <a:rPr lang="en-US" b="0" i="0" dirty="0">
                <a:solidFill>
                  <a:srgbClr val="202214"/>
                </a:solidFill>
                <a:effectLst/>
                <a:latin typeface="Inter"/>
              </a:rPr>
              <a:t>Preparing Train And Test Data</a:t>
            </a:r>
          </a:p>
          <a:p>
            <a:r>
              <a:rPr lang="en-US" dirty="0"/>
              <a:t>Machine learning models</a:t>
            </a:r>
          </a:p>
          <a:p>
            <a:endParaRPr lang="en-US" dirty="0"/>
          </a:p>
          <a:p>
            <a:endParaRPr lang="en-US" dirty="0"/>
          </a:p>
          <a:p>
            <a:endParaRPr lang="en-IN" dirty="0"/>
          </a:p>
        </p:txBody>
      </p:sp>
    </p:spTree>
    <p:extLst>
      <p:ext uri="{BB962C8B-B14F-4D97-AF65-F5344CB8AC3E}">
        <p14:creationId xmlns:p14="http://schemas.microsoft.com/office/powerpoint/2010/main" val="390526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5301D4-A0F3-C2CD-1CE5-E23D89AA0409}"/>
              </a:ext>
            </a:extLst>
          </p:cNvPr>
          <p:cNvSpPr txBox="1"/>
          <p:nvPr/>
        </p:nvSpPr>
        <p:spPr>
          <a:xfrm>
            <a:off x="606490" y="429208"/>
            <a:ext cx="10300996" cy="1200329"/>
          </a:xfrm>
          <a:prstGeom prst="rect">
            <a:avLst/>
          </a:prstGeom>
          <a:noFill/>
        </p:spPr>
        <p:txBody>
          <a:bodyPr wrap="square" rtlCol="0">
            <a:spAutoFit/>
          </a:bodyPr>
          <a:lstStyle/>
          <a:p>
            <a:r>
              <a:rPr lang="en-IN" dirty="0"/>
              <a:t>About data:</a:t>
            </a:r>
          </a:p>
          <a:p>
            <a:r>
              <a:rPr lang="en-US" b="0" i="0" dirty="0">
                <a:solidFill>
                  <a:srgbClr val="3C4043"/>
                </a:solidFill>
                <a:effectLst/>
                <a:latin typeface="Inter"/>
              </a:rPr>
              <a:t>First, we conduct a t-SNE analysis to determine if these different activities are separable. t-Distributed Stochastic Neighbor Embedding (t-SNE) is a dimension reduction method that calculates the similarity between data points and reproduces them in a low-dimensional space with maximized separation</a:t>
            </a:r>
            <a:endParaRPr lang="en-IN" dirty="0"/>
          </a:p>
        </p:txBody>
      </p:sp>
      <p:pic>
        <p:nvPicPr>
          <p:cNvPr id="4" name="Picture 3" descr="A screenshot of a computer&#10;&#10;Description automatically generated">
            <a:extLst>
              <a:ext uri="{FF2B5EF4-FFF2-40B4-BE49-F238E27FC236}">
                <a16:creationId xmlns:a16="http://schemas.microsoft.com/office/drawing/2014/main" id="{2FBF7230-70E4-8C5C-653B-EE2F38F2A19D}"/>
              </a:ext>
            </a:extLst>
          </p:cNvPr>
          <p:cNvPicPr>
            <a:picLocks noChangeAspect="1"/>
          </p:cNvPicPr>
          <p:nvPr/>
        </p:nvPicPr>
        <p:blipFill rotWithShape="1">
          <a:blip r:embed="rId2">
            <a:extLst>
              <a:ext uri="{28A0092B-C50C-407E-A947-70E740481C1C}">
                <a14:useLocalDpi xmlns:a14="http://schemas.microsoft.com/office/drawing/2010/main" val="0"/>
              </a:ext>
            </a:extLst>
          </a:blip>
          <a:srcRect l="19765" t="16835" r="21641"/>
          <a:stretch/>
        </p:blipFill>
        <p:spPr>
          <a:xfrm>
            <a:off x="832951" y="1834437"/>
            <a:ext cx="5659089" cy="4361090"/>
          </a:xfrm>
          <a:prstGeom prst="rect">
            <a:avLst/>
          </a:prstGeom>
        </p:spPr>
      </p:pic>
      <p:sp>
        <p:nvSpPr>
          <p:cNvPr id="5" name="TextBox 4">
            <a:extLst>
              <a:ext uri="{FF2B5EF4-FFF2-40B4-BE49-F238E27FC236}">
                <a16:creationId xmlns:a16="http://schemas.microsoft.com/office/drawing/2014/main" id="{7FF890A0-1B90-EEA7-92AD-C00822D25981}"/>
              </a:ext>
            </a:extLst>
          </p:cNvPr>
          <p:cNvSpPr txBox="1"/>
          <p:nvPr/>
        </p:nvSpPr>
        <p:spPr>
          <a:xfrm>
            <a:off x="7016620" y="2258008"/>
            <a:ext cx="4450702" cy="3416320"/>
          </a:xfrm>
          <a:prstGeom prst="rect">
            <a:avLst/>
          </a:prstGeom>
          <a:noFill/>
        </p:spPr>
        <p:txBody>
          <a:bodyPr wrap="square" rtlCol="0">
            <a:spAutoFit/>
          </a:bodyPr>
          <a:lstStyle/>
          <a:p>
            <a:r>
              <a:rPr lang="en-US" b="0" i="0" dirty="0">
                <a:solidFill>
                  <a:srgbClr val="3C4043"/>
                </a:solidFill>
                <a:effectLst/>
                <a:latin typeface="Inter"/>
              </a:rPr>
              <a:t>--Static activities such as standing, sitting, and laying are clearly separable from dynamic activities. </a:t>
            </a:r>
          </a:p>
          <a:p>
            <a:r>
              <a:rPr lang="en-US" dirty="0">
                <a:solidFill>
                  <a:srgbClr val="3C4043"/>
                </a:solidFill>
                <a:latin typeface="Inter"/>
              </a:rPr>
              <a:t>--</a:t>
            </a:r>
            <a:r>
              <a:rPr lang="en-US" b="0" i="0" dirty="0">
                <a:solidFill>
                  <a:srgbClr val="3C4043"/>
                </a:solidFill>
                <a:effectLst/>
                <a:latin typeface="Inter"/>
              </a:rPr>
              <a:t>Among static activities, laying is distinct from sitting and standing, likely because the accelerometer can detect significant changes in the direction of gravity.</a:t>
            </a:r>
          </a:p>
          <a:p>
            <a:r>
              <a:rPr lang="en-US" b="0" i="0" dirty="0">
                <a:solidFill>
                  <a:srgbClr val="3C4043"/>
                </a:solidFill>
                <a:effectLst/>
                <a:latin typeface="Inter"/>
              </a:rPr>
              <a:t>--However, sitting and standing often get confused, posing a challenge for later classification analysis. </a:t>
            </a:r>
          </a:p>
          <a:p>
            <a:r>
              <a:rPr lang="en-US" b="0" i="0" dirty="0">
                <a:solidFill>
                  <a:srgbClr val="3C4043"/>
                </a:solidFill>
                <a:effectLst/>
                <a:latin typeface="Inter"/>
              </a:rPr>
              <a:t>--Walking activities, in general, are separable, but some intermixed clusters are present.</a:t>
            </a:r>
            <a:endParaRPr lang="en-IN" dirty="0"/>
          </a:p>
        </p:txBody>
      </p:sp>
    </p:spTree>
    <p:extLst>
      <p:ext uri="{BB962C8B-B14F-4D97-AF65-F5344CB8AC3E}">
        <p14:creationId xmlns:p14="http://schemas.microsoft.com/office/powerpoint/2010/main" val="2581472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515B4F-041F-8DD4-D03E-629F165F19DB}"/>
              </a:ext>
            </a:extLst>
          </p:cNvPr>
          <p:cNvSpPr txBox="1"/>
          <p:nvPr/>
        </p:nvSpPr>
        <p:spPr>
          <a:xfrm>
            <a:off x="335903" y="335902"/>
            <a:ext cx="4320074" cy="1200329"/>
          </a:xfrm>
          <a:prstGeom prst="rect">
            <a:avLst/>
          </a:prstGeom>
          <a:noFill/>
        </p:spPr>
        <p:txBody>
          <a:bodyPr wrap="square" rtlCol="0">
            <a:spAutoFit/>
          </a:bodyPr>
          <a:lstStyle/>
          <a:p>
            <a:pPr algn="l"/>
            <a:r>
              <a:rPr lang="en-US" b="0" i="0" u="none" strike="noStrike" dirty="0">
                <a:effectLst/>
                <a:latin typeface="Inter"/>
              </a:rPr>
              <a:t>How Are The Labels Distributed?</a:t>
            </a:r>
          </a:p>
          <a:p>
            <a:pPr algn="l"/>
            <a:r>
              <a:rPr lang="en-US" b="0" i="0" dirty="0">
                <a:solidFill>
                  <a:srgbClr val="3C4043"/>
                </a:solidFill>
                <a:effectLst/>
                <a:latin typeface="Inter"/>
              </a:rPr>
              <a:t>Although there are fluctuations in the label counts, the labels are quite equally distributed.</a:t>
            </a:r>
            <a:endParaRPr lang="en-US" b="0" i="0" dirty="0">
              <a:solidFill>
                <a:srgbClr val="202214"/>
              </a:solidFill>
              <a:effectLst/>
              <a:latin typeface="Inter"/>
            </a:endParaRPr>
          </a:p>
        </p:txBody>
      </p:sp>
      <p:pic>
        <p:nvPicPr>
          <p:cNvPr id="6" name="Picture 5" descr="A screenshot of a computer&#10;&#10;Description automatically generated">
            <a:extLst>
              <a:ext uri="{FF2B5EF4-FFF2-40B4-BE49-F238E27FC236}">
                <a16:creationId xmlns:a16="http://schemas.microsoft.com/office/drawing/2014/main" id="{9D892BB7-86FA-A77A-C00D-99ACECB88244}"/>
              </a:ext>
            </a:extLst>
          </p:cNvPr>
          <p:cNvPicPr>
            <a:picLocks noChangeAspect="1"/>
          </p:cNvPicPr>
          <p:nvPr/>
        </p:nvPicPr>
        <p:blipFill rotWithShape="1">
          <a:blip r:embed="rId2">
            <a:extLst>
              <a:ext uri="{28A0092B-C50C-407E-A947-70E740481C1C}">
                <a14:useLocalDpi xmlns:a14="http://schemas.microsoft.com/office/drawing/2010/main" val="0"/>
              </a:ext>
            </a:extLst>
          </a:blip>
          <a:srcRect l="19609" t="21031" r="16250" b="9327"/>
          <a:stretch/>
        </p:blipFill>
        <p:spPr>
          <a:xfrm>
            <a:off x="160759" y="2153711"/>
            <a:ext cx="5823753" cy="3388672"/>
          </a:xfrm>
          <a:prstGeom prst="rect">
            <a:avLst/>
          </a:prstGeom>
        </p:spPr>
      </p:pic>
      <p:sp>
        <p:nvSpPr>
          <p:cNvPr id="7" name="TextBox 6">
            <a:extLst>
              <a:ext uri="{FF2B5EF4-FFF2-40B4-BE49-F238E27FC236}">
                <a16:creationId xmlns:a16="http://schemas.microsoft.com/office/drawing/2014/main" id="{CDEE62F6-55F7-DDDC-D036-BB5FFFAD3482}"/>
              </a:ext>
            </a:extLst>
          </p:cNvPr>
          <p:cNvSpPr txBox="1"/>
          <p:nvPr/>
        </p:nvSpPr>
        <p:spPr>
          <a:xfrm>
            <a:off x="6606074" y="281004"/>
            <a:ext cx="4665306" cy="1200329"/>
          </a:xfrm>
          <a:prstGeom prst="rect">
            <a:avLst/>
          </a:prstGeom>
          <a:noFill/>
        </p:spPr>
        <p:txBody>
          <a:bodyPr wrap="square" rtlCol="0">
            <a:spAutoFit/>
          </a:bodyPr>
          <a:lstStyle/>
          <a:p>
            <a:r>
              <a:rPr lang="en-IN" dirty="0"/>
              <a:t>Static and dynamic </a:t>
            </a:r>
            <a:r>
              <a:rPr lang="en-IN" dirty="0" err="1"/>
              <a:t>activites</a:t>
            </a:r>
            <a:r>
              <a:rPr lang="en-IN" dirty="0"/>
              <a:t> are different.as expected from real world when participants are moving the data is normally distributed with long line </a:t>
            </a:r>
          </a:p>
        </p:txBody>
      </p:sp>
      <p:pic>
        <p:nvPicPr>
          <p:cNvPr id="9" name="Picture 8" descr="A screen shot of a computer&#10;&#10;Description automatically generated">
            <a:extLst>
              <a:ext uri="{FF2B5EF4-FFF2-40B4-BE49-F238E27FC236}">
                <a16:creationId xmlns:a16="http://schemas.microsoft.com/office/drawing/2014/main" id="{D5195503-90DE-8018-6992-32424B6B524E}"/>
              </a:ext>
            </a:extLst>
          </p:cNvPr>
          <p:cNvPicPr>
            <a:picLocks noChangeAspect="1"/>
          </p:cNvPicPr>
          <p:nvPr/>
        </p:nvPicPr>
        <p:blipFill rotWithShape="1">
          <a:blip r:embed="rId3">
            <a:extLst>
              <a:ext uri="{28A0092B-C50C-407E-A947-70E740481C1C}">
                <a14:useLocalDpi xmlns:a14="http://schemas.microsoft.com/office/drawing/2010/main" val="0"/>
              </a:ext>
            </a:extLst>
          </a:blip>
          <a:srcRect l="18367" t="25832" r="13826" b="17654"/>
          <a:stretch/>
        </p:blipFill>
        <p:spPr>
          <a:xfrm>
            <a:off x="5984512" y="1462673"/>
            <a:ext cx="6046729" cy="4079709"/>
          </a:xfrm>
          <a:prstGeom prst="rect">
            <a:avLst/>
          </a:prstGeom>
        </p:spPr>
      </p:pic>
    </p:spTree>
    <p:extLst>
      <p:ext uri="{BB962C8B-B14F-4D97-AF65-F5344CB8AC3E}">
        <p14:creationId xmlns:p14="http://schemas.microsoft.com/office/powerpoint/2010/main" val="2751400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12EFA59-D771-5793-024D-B9A4C1286444}"/>
              </a:ext>
            </a:extLst>
          </p:cNvPr>
          <p:cNvPicPr>
            <a:picLocks noChangeAspect="1"/>
          </p:cNvPicPr>
          <p:nvPr/>
        </p:nvPicPr>
        <p:blipFill rotWithShape="1">
          <a:blip r:embed="rId2">
            <a:extLst>
              <a:ext uri="{28A0092B-C50C-407E-A947-70E740481C1C}">
                <a14:useLocalDpi xmlns:a14="http://schemas.microsoft.com/office/drawing/2010/main" val="0"/>
              </a:ext>
            </a:extLst>
          </a:blip>
          <a:srcRect l="20434" t="29990" r="39388"/>
          <a:stretch/>
        </p:blipFill>
        <p:spPr>
          <a:xfrm>
            <a:off x="559836" y="139959"/>
            <a:ext cx="5365103" cy="2752531"/>
          </a:xfrm>
          <a:prstGeom prst="rect">
            <a:avLst/>
          </a:prstGeom>
        </p:spPr>
      </p:pic>
      <p:sp>
        <p:nvSpPr>
          <p:cNvPr id="4" name="TextBox 3">
            <a:extLst>
              <a:ext uri="{FF2B5EF4-FFF2-40B4-BE49-F238E27FC236}">
                <a16:creationId xmlns:a16="http://schemas.microsoft.com/office/drawing/2014/main" id="{EAEE005E-BC3A-369E-434E-278BB36F0075}"/>
              </a:ext>
            </a:extLst>
          </p:cNvPr>
          <p:cNvSpPr txBox="1"/>
          <p:nvPr/>
        </p:nvSpPr>
        <p:spPr>
          <a:xfrm>
            <a:off x="6587412" y="821094"/>
            <a:ext cx="5365102" cy="1200329"/>
          </a:xfrm>
          <a:prstGeom prst="rect">
            <a:avLst/>
          </a:prstGeom>
          <a:noFill/>
        </p:spPr>
        <p:txBody>
          <a:bodyPr wrap="square" rtlCol="0">
            <a:spAutoFit/>
          </a:bodyPr>
          <a:lstStyle/>
          <a:p>
            <a:r>
              <a:rPr lang="en-US" dirty="0"/>
              <a:t>If </a:t>
            </a:r>
            <a:r>
              <a:rPr lang="en-US" dirty="0" err="1"/>
              <a:t>tAccMean</a:t>
            </a:r>
            <a:r>
              <a:rPr lang="en-US" dirty="0"/>
              <a:t> is &lt;-0.8 : Standing or Sitting or Laying.</a:t>
            </a:r>
          </a:p>
          <a:p>
            <a:r>
              <a:rPr lang="en-US" dirty="0"/>
              <a:t>If </a:t>
            </a:r>
            <a:r>
              <a:rPr lang="en-US" dirty="0" err="1"/>
              <a:t>tAccMean</a:t>
            </a:r>
            <a:r>
              <a:rPr lang="en-US" dirty="0"/>
              <a:t> is &gt; -0.6 Walking or Walking Downstairs or </a:t>
            </a:r>
            <a:r>
              <a:rPr lang="en-US" dirty="0" err="1"/>
              <a:t>WalkingUpstairs</a:t>
            </a:r>
            <a:r>
              <a:rPr lang="en-US" dirty="0"/>
              <a:t>.</a:t>
            </a:r>
          </a:p>
          <a:p>
            <a:r>
              <a:rPr lang="en-US" dirty="0"/>
              <a:t>If </a:t>
            </a:r>
            <a:r>
              <a:rPr lang="en-US" dirty="0" err="1"/>
              <a:t>tAccMean</a:t>
            </a:r>
            <a:r>
              <a:rPr lang="en-US" dirty="0"/>
              <a:t> &gt; 0.0 </a:t>
            </a:r>
            <a:r>
              <a:rPr lang="en-US" dirty="0" err="1"/>
              <a:t>WalkingDownstairs</a:t>
            </a:r>
            <a:r>
              <a:rPr lang="en-US" dirty="0"/>
              <a:t>.</a:t>
            </a:r>
          </a:p>
        </p:txBody>
      </p:sp>
      <p:pic>
        <p:nvPicPr>
          <p:cNvPr id="6" name="Picture 5" descr="A screenshot of a computer&#10;&#10;Description automatically generated">
            <a:extLst>
              <a:ext uri="{FF2B5EF4-FFF2-40B4-BE49-F238E27FC236}">
                <a16:creationId xmlns:a16="http://schemas.microsoft.com/office/drawing/2014/main" id="{48831D15-9D2F-D3F9-21FE-CA9A7E03CF89}"/>
              </a:ext>
            </a:extLst>
          </p:cNvPr>
          <p:cNvPicPr>
            <a:picLocks noChangeAspect="1"/>
          </p:cNvPicPr>
          <p:nvPr/>
        </p:nvPicPr>
        <p:blipFill rotWithShape="1">
          <a:blip r:embed="rId3">
            <a:extLst>
              <a:ext uri="{28A0092B-C50C-407E-A947-70E740481C1C}">
                <a14:useLocalDpi xmlns:a14="http://schemas.microsoft.com/office/drawing/2010/main" val="0"/>
              </a:ext>
            </a:extLst>
          </a:blip>
          <a:srcRect l="20234" t="27841" r="41328" b="6411"/>
          <a:stretch/>
        </p:blipFill>
        <p:spPr>
          <a:xfrm>
            <a:off x="692311" y="3265714"/>
            <a:ext cx="5100152" cy="3097764"/>
          </a:xfrm>
          <a:prstGeom prst="rect">
            <a:avLst/>
          </a:prstGeom>
        </p:spPr>
      </p:pic>
      <p:sp>
        <p:nvSpPr>
          <p:cNvPr id="7" name="TextBox 6">
            <a:extLst>
              <a:ext uri="{FF2B5EF4-FFF2-40B4-BE49-F238E27FC236}">
                <a16:creationId xmlns:a16="http://schemas.microsoft.com/office/drawing/2014/main" id="{28563EA4-9FB7-84BB-79BB-A5C532110664}"/>
              </a:ext>
            </a:extLst>
          </p:cNvPr>
          <p:cNvSpPr txBox="1"/>
          <p:nvPr/>
        </p:nvSpPr>
        <p:spPr>
          <a:xfrm>
            <a:off x="6399537" y="3891266"/>
            <a:ext cx="5100152" cy="923330"/>
          </a:xfrm>
          <a:prstGeom prst="rect">
            <a:avLst/>
          </a:prstGeom>
          <a:noFill/>
        </p:spPr>
        <p:txBody>
          <a:bodyPr wrap="square" rtlCol="0">
            <a:spAutoFit/>
          </a:bodyPr>
          <a:lstStyle/>
          <a:p>
            <a:r>
              <a:rPr lang="en-US" dirty="0"/>
              <a:t>If </a:t>
            </a:r>
            <a:r>
              <a:rPr lang="en-US" dirty="0" err="1"/>
              <a:t>angleX.gravityMean</a:t>
            </a:r>
            <a:r>
              <a:rPr lang="en-US" dirty="0"/>
              <a:t> &gt; 0 then Activity is Laying.</a:t>
            </a:r>
          </a:p>
          <a:p>
            <a:r>
              <a:rPr lang="en-US" dirty="0"/>
              <a:t>We can classify all datapoints belonging to Laying with just a  if else statement.</a:t>
            </a:r>
            <a:endParaRPr lang="en-IN" dirty="0"/>
          </a:p>
        </p:txBody>
      </p:sp>
    </p:spTree>
    <p:extLst>
      <p:ext uri="{BB962C8B-B14F-4D97-AF65-F5344CB8AC3E}">
        <p14:creationId xmlns:p14="http://schemas.microsoft.com/office/powerpoint/2010/main" val="3347324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DF05EB-F2F0-F9BE-01FC-122D85C4D0C2}"/>
              </a:ext>
            </a:extLst>
          </p:cNvPr>
          <p:cNvSpPr txBox="1"/>
          <p:nvPr/>
        </p:nvSpPr>
        <p:spPr>
          <a:xfrm>
            <a:off x="4198776" y="121127"/>
            <a:ext cx="4469363" cy="1754326"/>
          </a:xfrm>
          <a:prstGeom prst="rect">
            <a:avLst/>
          </a:prstGeom>
          <a:noFill/>
        </p:spPr>
        <p:txBody>
          <a:bodyPr wrap="square" rtlCol="0">
            <a:spAutoFit/>
          </a:bodyPr>
          <a:lstStyle/>
          <a:p>
            <a:r>
              <a:rPr lang="en-IN" dirty="0"/>
              <a:t>Applying machine learning models:</a:t>
            </a:r>
          </a:p>
          <a:p>
            <a:r>
              <a:rPr lang="en-IN" dirty="0"/>
              <a:t>Results  Logistic regression:</a:t>
            </a:r>
          </a:p>
          <a:p>
            <a:endParaRPr lang="en-IN" dirty="0"/>
          </a:p>
          <a:p>
            <a:endParaRPr lang="en-IN" dirty="0"/>
          </a:p>
          <a:p>
            <a:endParaRPr lang="en-IN" dirty="0"/>
          </a:p>
          <a:p>
            <a:endParaRPr lang="en-IN" dirty="0"/>
          </a:p>
        </p:txBody>
      </p:sp>
      <p:pic>
        <p:nvPicPr>
          <p:cNvPr id="4" name="Picture 3" descr="A screenshot of a computer&#10;&#10;Description automatically generated">
            <a:extLst>
              <a:ext uri="{FF2B5EF4-FFF2-40B4-BE49-F238E27FC236}">
                <a16:creationId xmlns:a16="http://schemas.microsoft.com/office/drawing/2014/main" id="{1B31EDE6-038B-9EB5-3270-E2B64AD463BA}"/>
              </a:ext>
            </a:extLst>
          </p:cNvPr>
          <p:cNvPicPr>
            <a:picLocks noChangeAspect="1"/>
          </p:cNvPicPr>
          <p:nvPr/>
        </p:nvPicPr>
        <p:blipFill rotWithShape="1">
          <a:blip r:embed="rId2">
            <a:extLst>
              <a:ext uri="{28A0092B-C50C-407E-A947-70E740481C1C}">
                <a14:useLocalDpi xmlns:a14="http://schemas.microsoft.com/office/drawing/2010/main" val="0"/>
              </a:ext>
            </a:extLst>
          </a:blip>
          <a:srcRect l="19198" t="45278" r="48786" b="5139"/>
          <a:stretch/>
        </p:blipFill>
        <p:spPr>
          <a:xfrm>
            <a:off x="0" y="1371685"/>
            <a:ext cx="3824168" cy="3424250"/>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95A4EBED-5727-35D4-492E-178C2B25D564}"/>
              </a:ext>
            </a:extLst>
          </p:cNvPr>
          <p:cNvPicPr>
            <a:picLocks noChangeAspect="1"/>
          </p:cNvPicPr>
          <p:nvPr/>
        </p:nvPicPr>
        <p:blipFill rotWithShape="1">
          <a:blip r:embed="rId3">
            <a:extLst>
              <a:ext uri="{28A0092B-C50C-407E-A947-70E740481C1C}">
                <a14:useLocalDpi xmlns:a14="http://schemas.microsoft.com/office/drawing/2010/main" val="0"/>
              </a:ext>
            </a:extLst>
          </a:blip>
          <a:srcRect l="19687" t="25972" r="40331" b="5417"/>
          <a:stretch/>
        </p:blipFill>
        <p:spPr>
          <a:xfrm>
            <a:off x="3703087" y="2015498"/>
            <a:ext cx="3987389" cy="3657600"/>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41B91EDE-DB3C-5E32-80DE-EC27E2A29180}"/>
              </a:ext>
            </a:extLst>
          </p:cNvPr>
          <p:cNvPicPr>
            <a:picLocks noChangeAspect="1"/>
          </p:cNvPicPr>
          <p:nvPr/>
        </p:nvPicPr>
        <p:blipFill rotWithShape="1">
          <a:blip r:embed="rId4">
            <a:extLst>
              <a:ext uri="{28A0092B-C50C-407E-A947-70E740481C1C}">
                <a14:useLocalDpi xmlns:a14="http://schemas.microsoft.com/office/drawing/2010/main" val="0"/>
              </a:ext>
            </a:extLst>
          </a:blip>
          <a:srcRect l="19218" t="23197" r="42110" b="13472"/>
          <a:stretch/>
        </p:blipFill>
        <p:spPr>
          <a:xfrm>
            <a:off x="7831431" y="2850391"/>
            <a:ext cx="4360569" cy="4016855"/>
          </a:xfrm>
          <a:prstGeom prst="rect">
            <a:avLst/>
          </a:prstGeom>
        </p:spPr>
      </p:pic>
    </p:spTree>
    <p:extLst>
      <p:ext uri="{BB962C8B-B14F-4D97-AF65-F5344CB8AC3E}">
        <p14:creationId xmlns:p14="http://schemas.microsoft.com/office/powerpoint/2010/main" val="1727261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2F4A096-15AC-B61E-912B-8DE75BCDEBE2}"/>
              </a:ext>
            </a:extLst>
          </p:cNvPr>
          <p:cNvSpPr txBox="1"/>
          <p:nvPr/>
        </p:nvSpPr>
        <p:spPr>
          <a:xfrm>
            <a:off x="3517641" y="251927"/>
            <a:ext cx="4767943" cy="646331"/>
          </a:xfrm>
          <a:prstGeom prst="rect">
            <a:avLst/>
          </a:prstGeom>
          <a:noFill/>
        </p:spPr>
        <p:txBody>
          <a:bodyPr wrap="square" rtlCol="0">
            <a:spAutoFit/>
          </a:bodyPr>
          <a:lstStyle/>
          <a:p>
            <a:r>
              <a:rPr lang="en-IN" dirty="0"/>
              <a:t>Results  Linear SVC:</a:t>
            </a:r>
          </a:p>
          <a:p>
            <a:endParaRPr lang="en-IN" dirty="0"/>
          </a:p>
        </p:txBody>
      </p:sp>
      <p:pic>
        <p:nvPicPr>
          <p:cNvPr id="4" name="Picture 3" descr="A screenshot of a computer&#10;&#10;Description automatically generated">
            <a:extLst>
              <a:ext uri="{FF2B5EF4-FFF2-40B4-BE49-F238E27FC236}">
                <a16:creationId xmlns:a16="http://schemas.microsoft.com/office/drawing/2014/main" id="{A31A57A0-2520-F4B2-DB4C-749F7CD7C320}"/>
              </a:ext>
            </a:extLst>
          </p:cNvPr>
          <p:cNvPicPr>
            <a:picLocks noChangeAspect="1"/>
          </p:cNvPicPr>
          <p:nvPr/>
        </p:nvPicPr>
        <p:blipFill rotWithShape="1">
          <a:blip r:embed="rId2">
            <a:extLst>
              <a:ext uri="{28A0092B-C50C-407E-A947-70E740481C1C}">
                <a14:useLocalDpi xmlns:a14="http://schemas.microsoft.com/office/drawing/2010/main" val="0"/>
              </a:ext>
            </a:extLst>
          </a:blip>
          <a:srcRect l="19669" t="24626" r="49337" b="30068"/>
          <a:stretch/>
        </p:blipFill>
        <p:spPr>
          <a:xfrm>
            <a:off x="0" y="898258"/>
            <a:ext cx="3778898" cy="3107095"/>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6C20F9C1-B103-917C-70F0-3DCD048A0BC6}"/>
              </a:ext>
            </a:extLst>
          </p:cNvPr>
          <p:cNvPicPr>
            <a:picLocks noChangeAspect="1"/>
          </p:cNvPicPr>
          <p:nvPr/>
        </p:nvPicPr>
        <p:blipFill rotWithShape="1">
          <a:blip r:embed="rId3">
            <a:extLst>
              <a:ext uri="{28A0092B-C50C-407E-A947-70E740481C1C}">
                <a14:useLocalDpi xmlns:a14="http://schemas.microsoft.com/office/drawing/2010/main" val="0"/>
              </a:ext>
            </a:extLst>
          </a:blip>
          <a:srcRect l="20502" t="30695" r="40390" b="5694"/>
          <a:stretch/>
        </p:blipFill>
        <p:spPr>
          <a:xfrm>
            <a:off x="2574278" y="1478894"/>
            <a:ext cx="4767943" cy="4362451"/>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85178996-DC12-867C-72E0-A61849A32CDE}"/>
              </a:ext>
            </a:extLst>
          </p:cNvPr>
          <p:cNvPicPr>
            <a:picLocks noChangeAspect="1"/>
          </p:cNvPicPr>
          <p:nvPr/>
        </p:nvPicPr>
        <p:blipFill rotWithShape="1">
          <a:blip r:embed="rId4">
            <a:extLst>
              <a:ext uri="{28A0092B-C50C-407E-A947-70E740481C1C}">
                <a14:useLocalDpi xmlns:a14="http://schemas.microsoft.com/office/drawing/2010/main" val="0"/>
              </a:ext>
            </a:extLst>
          </a:blip>
          <a:srcRect l="19096" t="23889" r="41797" b="18611"/>
          <a:stretch/>
        </p:blipFill>
        <p:spPr>
          <a:xfrm>
            <a:off x="7532527" y="2914650"/>
            <a:ext cx="4659473" cy="3943350"/>
          </a:xfrm>
          <a:prstGeom prst="rect">
            <a:avLst/>
          </a:prstGeom>
        </p:spPr>
      </p:pic>
    </p:spTree>
    <p:extLst>
      <p:ext uri="{BB962C8B-B14F-4D97-AF65-F5344CB8AC3E}">
        <p14:creationId xmlns:p14="http://schemas.microsoft.com/office/powerpoint/2010/main" val="263463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45A7C1-0883-2B05-564C-D2E704A8575D}"/>
              </a:ext>
            </a:extLst>
          </p:cNvPr>
          <p:cNvSpPr txBox="1"/>
          <p:nvPr/>
        </p:nvSpPr>
        <p:spPr>
          <a:xfrm>
            <a:off x="4422710" y="316757"/>
            <a:ext cx="5943600" cy="369332"/>
          </a:xfrm>
          <a:prstGeom prst="rect">
            <a:avLst/>
          </a:prstGeom>
          <a:noFill/>
        </p:spPr>
        <p:txBody>
          <a:bodyPr wrap="square" rtlCol="0">
            <a:spAutoFit/>
          </a:bodyPr>
          <a:lstStyle/>
          <a:p>
            <a:r>
              <a:rPr lang="en-IN" dirty="0"/>
              <a:t>Results  KERNAL SVM:</a:t>
            </a:r>
          </a:p>
        </p:txBody>
      </p:sp>
      <p:pic>
        <p:nvPicPr>
          <p:cNvPr id="4" name="Picture 3" descr="A screenshot of a computer&#10;&#10;Description automatically generated">
            <a:extLst>
              <a:ext uri="{FF2B5EF4-FFF2-40B4-BE49-F238E27FC236}">
                <a16:creationId xmlns:a16="http://schemas.microsoft.com/office/drawing/2014/main" id="{D709931D-7647-C4F4-FE79-9BDEC11A6DEB}"/>
              </a:ext>
            </a:extLst>
          </p:cNvPr>
          <p:cNvPicPr>
            <a:picLocks noChangeAspect="1"/>
          </p:cNvPicPr>
          <p:nvPr/>
        </p:nvPicPr>
        <p:blipFill rotWithShape="1">
          <a:blip r:embed="rId2">
            <a:extLst>
              <a:ext uri="{28A0092B-C50C-407E-A947-70E740481C1C}">
                <a14:useLocalDpi xmlns:a14="http://schemas.microsoft.com/office/drawing/2010/main" val="0"/>
              </a:ext>
            </a:extLst>
          </a:blip>
          <a:srcRect l="19297" t="23473" r="62344" b="32917"/>
          <a:stretch/>
        </p:blipFill>
        <p:spPr>
          <a:xfrm>
            <a:off x="122657" y="993904"/>
            <a:ext cx="2517906" cy="2990851"/>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D709B374-2E0B-2325-F5F9-D33CAF581F94}"/>
              </a:ext>
            </a:extLst>
          </p:cNvPr>
          <p:cNvPicPr>
            <a:picLocks noChangeAspect="1"/>
          </p:cNvPicPr>
          <p:nvPr/>
        </p:nvPicPr>
        <p:blipFill rotWithShape="1">
          <a:blip r:embed="rId3">
            <a:extLst>
              <a:ext uri="{28A0092B-C50C-407E-A947-70E740481C1C}">
                <a14:useLocalDpi xmlns:a14="http://schemas.microsoft.com/office/drawing/2010/main" val="0"/>
              </a:ext>
            </a:extLst>
          </a:blip>
          <a:srcRect l="20000" t="24028" r="40390" b="6802"/>
          <a:stretch/>
        </p:blipFill>
        <p:spPr>
          <a:xfrm>
            <a:off x="2640563" y="1612932"/>
            <a:ext cx="4829175" cy="4743645"/>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5833B6DB-AABE-711D-CA43-A6492DFC58EC}"/>
              </a:ext>
            </a:extLst>
          </p:cNvPr>
          <p:cNvPicPr>
            <a:picLocks noChangeAspect="1"/>
          </p:cNvPicPr>
          <p:nvPr/>
        </p:nvPicPr>
        <p:blipFill rotWithShape="1">
          <a:blip r:embed="rId4">
            <a:extLst>
              <a:ext uri="{28A0092B-C50C-407E-A947-70E740481C1C}">
                <a14:useLocalDpi xmlns:a14="http://schemas.microsoft.com/office/drawing/2010/main" val="0"/>
              </a:ext>
            </a:extLst>
          </a:blip>
          <a:srcRect l="19218" t="26805" r="42110" b="13333"/>
          <a:stretch/>
        </p:blipFill>
        <p:spPr>
          <a:xfrm>
            <a:off x="7477125" y="2640757"/>
            <a:ext cx="4714875" cy="4105276"/>
          </a:xfrm>
          <a:prstGeom prst="rect">
            <a:avLst/>
          </a:prstGeom>
        </p:spPr>
      </p:pic>
    </p:spTree>
    <p:extLst>
      <p:ext uri="{BB962C8B-B14F-4D97-AF65-F5344CB8AC3E}">
        <p14:creationId xmlns:p14="http://schemas.microsoft.com/office/powerpoint/2010/main" val="349495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85CADB9-4CCA-E9F8-3A42-A2453AB61327}"/>
              </a:ext>
            </a:extLst>
          </p:cNvPr>
          <p:cNvSpPr txBox="1"/>
          <p:nvPr/>
        </p:nvSpPr>
        <p:spPr>
          <a:xfrm>
            <a:off x="4254760" y="246001"/>
            <a:ext cx="5654351" cy="646331"/>
          </a:xfrm>
          <a:prstGeom prst="rect">
            <a:avLst/>
          </a:prstGeom>
          <a:noFill/>
        </p:spPr>
        <p:txBody>
          <a:bodyPr wrap="square" rtlCol="0">
            <a:spAutoFit/>
          </a:bodyPr>
          <a:lstStyle/>
          <a:p>
            <a:r>
              <a:rPr lang="en-IN" dirty="0"/>
              <a:t>Results </a:t>
            </a:r>
            <a:r>
              <a:rPr kumimoji="0" lang="en-US" altLang="en-US" sz="1800" b="1" i="0" u="none" strike="noStrike" cap="none" normalizeH="0" baseline="0" dirty="0" err="1">
                <a:ln>
                  <a:noFill/>
                </a:ln>
                <a:solidFill>
                  <a:srgbClr val="000000"/>
                </a:solidFill>
                <a:effectLst/>
                <a:latin typeface="+mj-lt"/>
              </a:rPr>
              <a:t>RandomForestClassifier</a:t>
            </a:r>
            <a:r>
              <a:rPr lang="en-IN" dirty="0"/>
              <a:t> :</a:t>
            </a:r>
          </a:p>
          <a:p>
            <a:endParaRPr lang="en-IN" dirty="0"/>
          </a:p>
        </p:txBody>
      </p:sp>
      <p:pic>
        <p:nvPicPr>
          <p:cNvPr id="9" name="Picture 8" descr="A screenshot of a computer&#10;&#10;Description automatically generated">
            <a:extLst>
              <a:ext uri="{FF2B5EF4-FFF2-40B4-BE49-F238E27FC236}">
                <a16:creationId xmlns:a16="http://schemas.microsoft.com/office/drawing/2014/main" id="{4EC01190-4FC9-D53A-79A2-675DFE14B28C}"/>
              </a:ext>
            </a:extLst>
          </p:cNvPr>
          <p:cNvPicPr>
            <a:picLocks noChangeAspect="1"/>
          </p:cNvPicPr>
          <p:nvPr/>
        </p:nvPicPr>
        <p:blipFill rotWithShape="1">
          <a:blip r:embed="rId2">
            <a:extLst>
              <a:ext uri="{28A0092B-C50C-407E-A947-70E740481C1C}">
                <a14:useLocalDpi xmlns:a14="http://schemas.microsoft.com/office/drawing/2010/main" val="0"/>
              </a:ext>
            </a:extLst>
          </a:blip>
          <a:srcRect l="18903" t="23945" r="62577" b="34014"/>
          <a:stretch/>
        </p:blipFill>
        <p:spPr>
          <a:xfrm>
            <a:off x="65314" y="1026368"/>
            <a:ext cx="2258008" cy="2883159"/>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71F94A58-5279-DC05-2D7F-0370EB6E96AC}"/>
              </a:ext>
            </a:extLst>
          </p:cNvPr>
          <p:cNvPicPr>
            <a:picLocks noChangeAspect="1"/>
          </p:cNvPicPr>
          <p:nvPr/>
        </p:nvPicPr>
        <p:blipFill rotWithShape="1">
          <a:blip r:embed="rId3">
            <a:extLst>
              <a:ext uri="{28A0092B-C50C-407E-A947-70E740481C1C}">
                <a14:useLocalDpi xmlns:a14="http://schemas.microsoft.com/office/drawing/2010/main" val="0"/>
              </a:ext>
            </a:extLst>
          </a:blip>
          <a:srcRect l="20281" t="27210" r="39694" b="5442"/>
          <a:stretch/>
        </p:blipFill>
        <p:spPr>
          <a:xfrm>
            <a:off x="2407298" y="1600199"/>
            <a:ext cx="4879910" cy="4618655"/>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11AC3445-EAB2-ACEA-600C-3985059A4E2F}"/>
              </a:ext>
            </a:extLst>
          </p:cNvPr>
          <p:cNvPicPr>
            <a:picLocks noChangeAspect="1"/>
          </p:cNvPicPr>
          <p:nvPr/>
        </p:nvPicPr>
        <p:blipFill rotWithShape="1">
          <a:blip r:embed="rId4">
            <a:extLst>
              <a:ext uri="{28A0092B-C50C-407E-A947-70E740481C1C}">
                <a14:useLocalDpi xmlns:a14="http://schemas.microsoft.com/office/drawing/2010/main" val="0"/>
              </a:ext>
            </a:extLst>
          </a:blip>
          <a:srcRect l="19745" t="23333" r="41684" b="18640"/>
          <a:stretch/>
        </p:blipFill>
        <p:spPr>
          <a:xfrm>
            <a:off x="7489371" y="2701211"/>
            <a:ext cx="4702629" cy="3979508"/>
          </a:xfrm>
          <a:prstGeom prst="rect">
            <a:avLst/>
          </a:prstGeom>
        </p:spPr>
      </p:pic>
    </p:spTree>
    <p:extLst>
      <p:ext uri="{BB962C8B-B14F-4D97-AF65-F5344CB8AC3E}">
        <p14:creationId xmlns:p14="http://schemas.microsoft.com/office/powerpoint/2010/main" val="11815084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769</Words>
  <Application>Microsoft Office PowerPoint</Application>
  <PresentationFormat>Widescreen</PresentationFormat>
  <Paragraphs>58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-apple-system</vt:lpstr>
      <vt:lpstr>Arial</vt:lpstr>
      <vt:lpstr>Calibri</vt:lpstr>
      <vt:lpstr>Calibri Light</vt:lpstr>
      <vt:lpstr>Inter</vt:lpstr>
      <vt:lpstr>Office Theme</vt:lpstr>
      <vt:lpstr>Building a new Employee Security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new Employee Security System</dc:title>
  <dc:creator>M PREETHI</dc:creator>
  <cp:lastModifiedBy>M PREETHI</cp:lastModifiedBy>
  <cp:revision>2</cp:revision>
  <dcterms:created xsi:type="dcterms:W3CDTF">2024-01-31T04:10:08Z</dcterms:created>
  <dcterms:modified xsi:type="dcterms:W3CDTF">2024-01-31T08:31:51Z</dcterms:modified>
</cp:coreProperties>
</file>

<file path=docProps/thumbnail.jpeg>
</file>